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95A"/>
    <a:srgbClr val="4B51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F0B95A"/>
            </a:solidFill>
          </c:spPr>
          <c:dLbls>
            <c:delete val="1"/>
          </c:dLbls>
          <c:cat>
            <c:strRef>
              <c:f>Sheet1!$A$2:$A$4</c:f>
              <c:strCache>
                <c:ptCount val="3"/>
                <c:pt idx="0">
                  <c:v>2017年</c:v>
                </c:pt>
                <c:pt idx="1">
                  <c:v>2018年</c:v>
                </c:pt>
                <c:pt idx="2">
                  <c:v>2019年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308</c:v>
                </c:pt>
                <c:pt idx="1">
                  <c:v>360</c:v>
                </c:pt>
                <c:pt idx="2">
                  <c:v>380</c:v>
                </c:pt>
              </c:numCache>
            </c:numRef>
          </c:val>
        </c:ser>
        <c:dLbls>
          <c:showVal val="1"/>
        </c:dLbls>
        <c:overlap val="-25"/>
        <c:axId val="143209984"/>
        <c:axId val="143211520"/>
      </c:barChart>
      <c:catAx>
        <c:axId val="1432099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latin typeface="微软雅黑" pitchFamily="34" charset="-122"/>
                <a:ea typeface="微软雅黑" pitchFamily="34" charset="-122"/>
              </a:defRPr>
            </a:pPr>
            <a:endParaRPr lang="zh-CN"/>
          </a:p>
        </c:txPr>
        <c:crossAx val="143211520"/>
        <c:crosses val="autoZero"/>
        <c:auto val="1"/>
        <c:lblAlgn val="ctr"/>
        <c:lblOffset val="100"/>
      </c:catAx>
      <c:valAx>
        <c:axId val="1432115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3209984"/>
        <c:crosses val="autoZero"/>
        <c:crossBetween val="between"/>
        <c:majorUnit val="100"/>
        <c:minorUnit val="10"/>
      </c:valAx>
    </c:plotArea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Lbls>
            <c:dLbl>
              <c:idx val="0"/>
              <c:layout>
                <c:manualLayout>
                  <c:x val="-4.3621279191422703E-2"/>
                  <c:y val="1.542938769665462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>
                    <a:latin typeface="微软雅黑" pitchFamily="34" charset="-122"/>
                    <a:ea typeface="微软雅黑" pitchFamily="34" charset="-122"/>
                  </a:defRPr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6.0000000000000026E-2</c:v>
                </c:pt>
                <c:pt idx="1">
                  <c:v>0.17</c:v>
                </c:pt>
                <c:pt idx="2">
                  <c:v>0.49000000000000016</c:v>
                </c:pt>
                <c:pt idx="3">
                  <c:v>0.28000000000000008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Lbls>
            <c:dLbl>
              <c:idx val="0"/>
              <c:layout>
                <c:manualLayout>
                  <c:x val="-4.3621279191422703E-2"/>
                  <c:y val="1.542938769665462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>
                    <a:latin typeface="微软雅黑" pitchFamily="34" charset="-122"/>
                    <a:ea typeface="微软雅黑" pitchFamily="34" charset="-122"/>
                  </a:defRPr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3.0000000000000002E-2</c:v>
                </c:pt>
                <c:pt idx="1">
                  <c:v>0.26</c:v>
                </c:pt>
                <c:pt idx="2">
                  <c:v>0.52</c:v>
                </c:pt>
                <c:pt idx="3">
                  <c:v>0.19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Lbls>
            <c:dLbl>
              <c:idx val="0"/>
              <c:layout>
                <c:manualLayout>
                  <c:x val="-4.3621279191422703E-2"/>
                  <c:y val="1.542938769665462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>
                    <a:latin typeface="微软雅黑" pitchFamily="34" charset="-122"/>
                    <a:ea typeface="微软雅黑" pitchFamily="34" charset="-122"/>
                  </a:defRPr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0.2</c:v>
                </c:pt>
                <c:pt idx="2">
                  <c:v>0.45</c:v>
                </c:pt>
                <c:pt idx="3">
                  <c:v>0.27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63797-5B79-41BB-A754-0FAEA4FCF0F4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68922-EB81-4620-A11F-D2959E7F9F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8922-EB81-4620-A11F-D2959E7F9F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mailto:xinxin@ciec.com.cn" TargetMode="External"/><Relationship Id="rId7" Type="http://schemas.openxmlformats.org/officeDocument/2006/relationships/hyperlink" Target="mailto:lihefei@ciec.com.c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iulin@ciec.com.cn" TargetMode="External"/><Relationship Id="rId5" Type="http://schemas.openxmlformats.org/officeDocument/2006/relationships/hyperlink" Target="mailto:gaoguan@ciec.com.cn" TargetMode="External"/><Relationship Id="rId4" Type="http://schemas.openxmlformats.org/officeDocument/2006/relationships/hyperlink" Target="mailto:gaodan@ciec.com.c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524"/>
            <a:ext cx="9144000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2369820"/>
            <a:ext cx="9144000" cy="120521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3792" y="2548510"/>
            <a:ext cx="5176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2800" b="1" dirty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中国国际咖啡</a:t>
            </a:r>
            <a:r>
              <a:rPr lang="zh-CN" altLang="zh-CN" sz="2800" b="1" dirty="0" smtClean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展</a:t>
            </a:r>
            <a:r>
              <a:rPr lang="en-US" altLang="zh-CN" sz="2800" b="1" dirty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2800" b="1" dirty="0" smtClean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展</a:t>
            </a:r>
            <a:r>
              <a:rPr lang="zh-CN" altLang="zh-CN" sz="2800" b="1" dirty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zh-CN" sz="2800" b="1" dirty="0" smtClean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报告</a:t>
            </a:r>
            <a:endParaRPr lang="zh-CN" altLang="zh-CN" sz="2800" b="1" dirty="0">
              <a:solidFill>
                <a:srgbClr val="4B517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260" y="3057031"/>
            <a:ext cx="5577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Cafe Show China </a:t>
            </a:r>
            <a:r>
              <a:rPr lang="en-US" altLang="zh-CN" sz="20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2019-After Show Report</a:t>
            </a:r>
            <a:endParaRPr lang="zh-CN" altLang="zh-CN" sz="20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736" y="464820"/>
            <a:ext cx="999848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1718" y="3939902"/>
            <a:ext cx="3460563" cy="787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主办方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北京华港展览有限公司</a:t>
            </a:r>
          </a:p>
          <a:p>
            <a:pPr algn="ctr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Organize: 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CIEC Exhibition Co., 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Ltd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7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55996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各国使领馆高度关注</a:t>
            </a:r>
            <a:endParaRPr lang="en-US" altLang="zh-CN" sz="19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high </a:t>
            </a: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concern by multinational embassies and consulates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微信图片_20191025101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915566"/>
            <a:ext cx="79248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70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295856" cy="6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国际展团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</a:t>
            </a:r>
            <a:r>
              <a:rPr lang="en-US" altLang="zh-CN" sz="141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Show China 2019- International Pavilion</a:t>
            </a:r>
            <a:endParaRPr lang="zh-CN" altLang="zh-CN" sz="141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직사각형 3"/>
          <p:cNvSpPr/>
          <p:nvPr/>
        </p:nvSpPr>
        <p:spPr>
          <a:xfrm>
            <a:off x="5076056" y="1563638"/>
            <a:ext cx="3371997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en-US" sz="1600" b="1" u="sng" dirty="0">
                <a:latin typeface="微软雅黑" pitchFamily="34" charset="-122"/>
                <a:ea typeface="微软雅黑" pitchFamily="34" charset="-122"/>
              </a:rPr>
              <a:t>乌干达展团 </a:t>
            </a:r>
            <a:r>
              <a:rPr lang="en-US" altLang="zh-CN" sz="1600" b="1" u="sng" dirty="0">
                <a:latin typeface="微软雅黑" pitchFamily="34" charset="-122"/>
                <a:ea typeface="微软雅黑" pitchFamily="34" charset="-122"/>
              </a:rPr>
              <a:t>Uganda Pavilion</a:t>
            </a:r>
            <a:endParaRPr lang="en-US" altLang="ko-KR" sz="1600" b="1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직사각형 3"/>
          <p:cNvSpPr/>
          <p:nvPr/>
        </p:nvSpPr>
        <p:spPr>
          <a:xfrm>
            <a:off x="827584" y="1635646"/>
            <a:ext cx="3444004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en-US" sz="1600" b="1" u="sng" dirty="0">
                <a:latin typeface="微软雅黑" pitchFamily="34" charset="-122"/>
                <a:ea typeface="微软雅黑" pitchFamily="34" charset="-122"/>
              </a:rPr>
              <a:t>肯尼亚展团 </a:t>
            </a:r>
            <a:r>
              <a:rPr lang="en-US" altLang="zh-CN" sz="1600" b="1" u="sng" dirty="0">
                <a:latin typeface="微软雅黑" pitchFamily="34" charset="-122"/>
                <a:ea typeface="微软雅黑" pitchFamily="34" charset="-122"/>
              </a:rPr>
              <a:t>Kenya Pavilion</a:t>
            </a:r>
            <a:endParaRPr lang="en-US" altLang="ko-KR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 descr="D:\0国内组展\20190830-0901咖啡酒店展\2019.8.30咖啡展\IMG_226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69893" y="2407358"/>
            <a:ext cx="2719127" cy="16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0国内组展\20190830-0901咖啡酒店展\2019.8.30咖啡展\IMG_226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20072" y="2349450"/>
            <a:ext cx="2719127" cy="18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90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0国内组展\20190830-0901咖啡酒店展\2019.8.30咖啡展\IMG_207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3809" y="1357936"/>
            <a:ext cx="4422072" cy="29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188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普洱展团</a:t>
            </a:r>
            <a:endParaRPr lang="zh-CN" altLang="zh-CN" sz="19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Show China 2019- </a:t>
            </a:r>
            <a:r>
              <a:rPr lang="en-US" altLang="zh-CN" sz="14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Puer</a:t>
            </a: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Pavilion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직사각형 3"/>
          <p:cNvSpPr/>
          <p:nvPr/>
        </p:nvSpPr>
        <p:spPr>
          <a:xfrm>
            <a:off x="839964" y="1347614"/>
            <a:ext cx="6074412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en-US" sz="1600" b="1" u="sng" dirty="0">
                <a:latin typeface="微软雅黑" pitchFamily="34" charset="-122"/>
                <a:ea typeface="微软雅黑" pitchFamily="34" charset="-122"/>
              </a:rPr>
              <a:t>来自中国咖啡之</a:t>
            </a:r>
            <a:r>
              <a:rPr lang="zh-CN" altLang="en-US" sz="1600" b="1" u="sng" dirty="0" smtClean="0">
                <a:latin typeface="微软雅黑" pitchFamily="34" charset="-122"/>
                <a:ea typeface="微软雅黑" pitchFamily="34" charset="-122"/>
              </a:rPr>
              <a:t>都</a:t>
            </a:r>
            <a:endParaRPr lang="en-US" altLang="ko-KR" sz="1600" b="1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직사각형 8"/>
          <p:cNvSpPr/>
          <p:nvPr/>
        </p:nvSpPr>
        <p:spPr>
          <a:xfrm>
            <a:off x="824166" y="1980055"/>
            <a:ext cx="2235666" cy="1688106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普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洱展团集合了近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家   企业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参展，立体呈现国家名品咖啡的生产和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制作   过程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，充分展现我国云南咖啡的独有魅力。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56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3219822"/>
            <a:ext cx="2427660" cy="138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00191" y="1347806"/>
            <a:ext cx="2304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6738" y="1328184"/>
            <a:ext cx="2621126" cy="174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2995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展商风采 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Show China 2019- 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Exhibitors Display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111540" y="3219822"/>
            <a:ext cx="2268772" cy="138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 descr="IMG_30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347614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81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3207805"/>
            <a:ext cx="2096460" cy="138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6112" y="1347614"/>
            <a:ext cx="2304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833" y="1351627"/>
            <a:ext cx="2303999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55996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北京咖啡酷饮嘉年华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Show China 2019- Beijing Coffee &amp; Beverage Carnival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737514" y="1347614"/>
            <a:ext cx="265091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059832" y="3207805"/>
            <a:ext cx="2647573" cy="138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 descr="微信图片_201910251026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2532" y="3219822"/>
            <a:ext cx="2235892" cy="13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00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314821"/>
            <a:ext cx="25523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同期活动 精彩纷呈</a:t>
            </a:r>
            <a:endParaRPr lang="zh-CN" altLang="zh-CN" sz="1400" b="1" spc="-1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직사각형 3"/>
          <p:cNvSpPr/>
          <p:nvPr/>
        </p:nvSpPr>
        <p:spPr>
          <a:xfrm>
            <a:off x="839964" y="1347614"/>
            <a:ext cx="6074412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en-US" sz="1600" b="1" u="sng" dirty="0">
                <a:latin typeface="微软雅黑" pitchFamily="34" charset="-122"/>
                <a:ea typeface="微软雅黑" pitchFamily="34" charset="-122"/>
              </a:rPr>
              <a:t>共举办</a:t>
            </a:r>
            <a:r>
              <a:rPr lang="en-US" altLang="zh-CN" sz="1600" b="1" u="sng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b="1" u="sng" dirty="0">
                <a:latin typeface="微软雅黑" pitchFamily="34" charset="-122"/>
                <a:ea typeface="微软雅黑" pitchFamily="34" charset="-122"/>
              </a:rPr>
              <a:t>项专业活动</a:t>
            </a:r>
            <a:endParaRPr lang="en-US" altLang="ko-KR" sz="1600" b="1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직사각형 8"/>
          <p:cNvSpPr/>
          <p:nvPr/>
        </p:nvSpPr>
        <p:spPr>
          <a:xfrm>
            <a:off x="824166" y="1851670"/>
            <a:ext cx="7204218" cy="2011271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黑杯国际咖啡大师竞技赛 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Black Cup International Coffee Masters Competition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云南咖啡杯中国冲煮大赛 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Yunnan Coffee Cup China Brewing Competition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威士特杯咖啡师大赛 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Weishite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Cup Barista Competition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秘鲁咖啡分享会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Discover the Origin, Coffee of Peru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咖啡论坛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Coffee Talk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咖啡杯测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Coffee Cupping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05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8944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黑杯国际咖啡大师竞技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Black Cup International Coffee Masters Competition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5181" y="279890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照片位</a:t>
            </a:r>
            <a:endParaRPr lang="zh-CN" altLang="en-US" sz="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9091" y="3538405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照片位</a:t>
            </a:r>
            <a:endParaRPr lang="zh-CN" altLang="en-US" sz="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0179" y="2006821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照片位</a:t>
            </a:r>
            <a:endParaRPr lang="zh-CN" altLang="en-US" sz="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1398" y="2006821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照片位</a:t>
            </a:r>
            <a:endParaRPr lang="zh-CN" altLang="en-US" sz="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图片 13" descr="微信图片_20191025103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676" y="1131822"/>
            <a:ext cx="3881308" cy="2088000"/>
          </a:xfrm>
          <a:prstGeom prst="rect">
            <a:avLst/>
          </a:prstGeom>
        </p:spPr>
      </p:pic>
      <p:pic>
        <p:nvPicPr>
          <p:cNvPr id="15" name="图片 14" descr="微信图片_201910251028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3477" y="1131590"/>
            <a:ext cx="3330931" cy="2088000"/>
          </a:xfrm>
          <a:prstGeom prst="rect">
            <a:avLst/>
          </a:prstGeom>
        </p:spPr>
      </p:pic>
      <p:pic>
        <p:nvPicPr>
          <p:cNvPr id="16" name="图片 15" descr="IMG_28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363838"/>
            <a:ext cx="2311486" cy="1540800"/>
          </a:xfrm>
          <a:prstGeom prst="rect">
            <a:avLst/>
          </a:prstGeom>
        </p:spPr>
      </p:pic>
      <p:pic>
        <p:nvPicPr>
          <p:cNvPr id="20" name="图片 19" descr="微信图片_20191025103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4486" y="3363838"/>
            <a:ext cx="2759642" cy="1540800"/>
          </a:xfrm>
          <a:prstGeom prst="rect">
            <a:avLst/>
          </a:prstGeom>
        </p:spPr>
      </p:pic>
      <p:pic>
        <p:nvPicPr>
          <p:cNvPr id="23" name="图片 22" descr="IMG_28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3363838"/>
            <a:ext cx="2311200" cy="15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4530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云南咖啡杯中国冲煮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大赛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Yunnan Coffee Cup China Brewing Competition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IMG_2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928" y="987574"/>
            <a:ext cx="2592000" cy="1728000"/>
          </a:xfrm>
          <a:prstGeom prst="rect">
            <a:avLst/>
          </a:prstGeom>
        </p:spPr>
      </p:pic>
      <p:pic>
        <p:nvPicPr>
          <p:cNvPr id="12" name="图片 11" descr="IMG_2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280" y="1059582"/>
            <a:ext cx="2592000" cy="1728000"/>
          </a:xfrm>
          <a:prstGeom prst="rect">
            <a:avLst/>
          </a:prstGeom>
        </p:spPr>
      </p:pic>
      <p:pic>
        <p:nvPicPr>
          <p:cNvPr id="13" name="图片 12" descr="IMG_30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928" y="2859782"/>
            <a:ext cx="2592000" cy="1728000"/>
          </a:xfrm>
          <a:prstGeom prst="rect">
            <a:avLst/>
          </a:prstGeom>
        </p:spPr>
      </p:pic>
      <p:pic>
        <p:nvPicPr>
          <p:cNvPr id="14" name="图片 13" descr="微信图片_201910251032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82922" y="2859782"/>
            <a:ext cx="2681366" cy="16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90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32315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威士特杯咖啡师大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Weishite</a:t>
            </a: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Cup Barista Competition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IMG_2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840" y="987574"/>
            <a:ext cx="2591694" cy="1728000"/>
          </a:xfrm>
          <a:prstGeom prst="rect">
            <a:avLst/>
          </a:prstGeom>
        </p:spPr>
      </p:pic>
      <p:pic>
        <p:nvPicPr>
          <p:cNvPr id="12" name="图片 11" descr="微信图片_20191025103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840" y="2931790"/>
            <a:ext cx="2592000" cy="1728000"/>
          </a:xfrm>
          <a:prstGeom prst="rect">
            <a:avLst/>
          </a:prstGeom>
        </p:spPr>
      </p:pic>
      <p:pic>
        <p:nvPicPr>
          <p:cNvPr id="13" name="图片 12" descr="IMG_21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8152" y="987574"/>
            <a:ext cx="2592000" cy="1728000"/>
          </a:xfrm>
          <a:prstGeom prst="rect">
            <a:avLst/>
          </a:prstGeom>
        </p:spPr>
      </p:pic>
      <p:pic>
        <p:nvPicPr>
          <p:cNvPr id="14" name="图片 13" descr="微信图片_201910251031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456" y="987574"/>
            <a:ext cx="2592000" cy="1728000"/>
          </a:xfrm>
          <a:prstGeom prst="rect">
            <a:avLst/>
          </a:prstGeom>
        </p:spPr>
      </p:pic>
      <p:pic>
        <p:nvPicPr>
          <p:cNvPr id="15" name="图片 14" descr="IMG_21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8152" y="2931790"/>
            <a:ext cx="2592000" cy="1728000"/>
          </a:xfrm>
          <a:prstGeom prst="rect">
            <a:avLst/>
          </a:prstGeom>
        </p:spPr>
      </p:pic>
      <p:pic>
        <p:nvPicPr>
          <p:cNvPr id="16" name="图片 15" descr="IMG_217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456" y="3003798"/>
            <a:ext cx="2592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90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33218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秘鲁咖啡分享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会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Discover the Origin, Coffee of Peru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IMG_2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992" y="1419622"/>
            <a:ext cx="4320000" cy="2880000"/>
          </a:xfrm>
          <a:prstGeom prst="rect">
            <a:avLst/>
          </a:prstGeom>
        </p:spPr>
      </p:pic>
      <p:pic>
        <p:nvPicPr>
          <p:cNvPr id="12" name="图片 11" descr="微信图片_201910251035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480" y="1419622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90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228530" cy="604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展会综述</a:t>
            </a:r>
          </a:p>
          <a:p>
            <a:r>
              <a:rPr lang="en-US" altLang="zh-CN" sz="141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Show China 2019- Exhibition </a:t>
            </a:r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Overview</a:t>
            </a:r>
            <a:endParaRPr lang="zh-CN" altLang="zh-CN" sz="141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4164" y="2443364"/>
            <a:ext cx="4995106" cy="920474"/>
            <a:chOff x="512998" y="2571750"/>
            <a:chExt cx="4995106" cy="920474"/>
          </a:xfrm>
        </p:grpSpPr>
        <p:sp>
          <p:nvSpPr>
            <p:cNvPr id="13" name="직사각형 3"/>
            <p:cNvSpPr/>
            <p:nvPr/>
          </p:nvSpPr>
          <p:spPr>
            <a:xfrm>
              <a:off x="528797" y="2571750"/>
              <a:ext cx="1666938" cy="318500"/>
            </a:xfrm>
            <a:prstGeom prst="rect">
              <a:avLst/>
            </a:prstGeom>
          </p:spPr>
          <p:txBody>
            <a:bodyPr wrap="square" lIns="71579" tIns="35790" rIns="71579" bIns="35790">
              <a:spAutoFit/>
            </a:bodyPr>
            <a:lstStyle/>
            <a:p>
              <a:pPr fontAlgn="base"/>
              <a:r>
                <a:rPr lang="zh-CN" altLang="zh-CN" sz="1600" b="1" u="sng" dirty="0">
                  <a:latin typeface="微软雅黑" pitchFamily="34" charset="-122"/>
                  <a:ea typeface="微软雅黑" pitchFamily="34" charset="-122"/>
                </a:rPr>
                <a:t>地点</a:t>
              </a:r>
              <a:r>
                <a:rPr lang="en-US" altLang="zh-CN" sz="1600" b="1" u="sng" dirty="0">
                  <a:latin typeface="微软雅黑" pitchFamily="34" charset="-122"/>
                  <a:ea typeface="微软雅黑" pitchFamily="34" charset="-122"/>
                </a:rPr>
                <a:t> Venue</a:t>
              </a:r>
              <a:endParaRPr lang="en-US" altLang="ko-KR" sz="1600" b="1" u="sng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직사각형 8"/>
            <p:cNvSpPr/>
            <p:nvPr/>
          </p:nvSpPr>
          <p:spPr>
            <a:xfrm>
              <a:off x="512998" y="2989058"/>
              <a:ext cx="4995106" cy="503166"/>
            </a:xfrm>
            <a:prstGeom prst="rect">
              <a:avLst/>
            </a:prstGeom>
          </p:spPr>
          <p:txBody>
            <a:bodyPr wrap="square" lIns="71579" tIns="35790" rIns="71579" bIns="35790">
              <a:spAutoFit/>
            </a:bodyPr>
            <a:lstStyle/>
            <a:p>
              <a:r>
                <a:rPr lang="en-US" altLang="ko-KR" sz="1400" dirty="0">
                  <a:latin typeface="微软雅黑" pitchFamily="34" charset="-122"/>
                  <a:ea typeface="微软雅黑" pitchFamily="34" charset="-122"/>
                </a:rPr>
                <a:t>- </a:t>
              </a:r>
              <a:r>
                <a:rPr lang="zh-CN" altLang="zh-CN" sz="1400" dirty="0">
                  <a:latin typeface="微软雅黑" pitchFamily="34" charset="-122"/>
                  <a:ea typeface="微软雅黑" pitchFamily="34" charset="-122"/>
                </a:rPr>
                <a:t>中国国际展览中心（静安庄）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2,3,4</a:t>
              </a:r>
              <a:r>
                <a:rPr lang="zh-CN" altLang="zh-CN" sz="1400" dirty="0">
                  <a:latin typeface="微软雅黑" pitchFamily="34" charset="-122"/>
                  <a:ea typeface="微软雅黑" pitchFamily="34" charset="-122"/>
                </a:rPr>
                <a:t>馆</a:t>
              </a:r>
            </a:p>
            <a:p>
              <a:r>
                <a:rPr lang="en-US" altLang="ko-KR" sz="1400" dirty="0">
                  <a:latin typeface="微软雅黑" pitchFamily="34" charset="-122"/>
                  <a:ea typeface="微软雅黑" pitchFamily="34" charset="-122"/>
                </a:rPr>
                <a:t>- 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China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International Exhibition Center, Hall 2,3,4</a:t>
              </a:r>
              <a:endParaRPr lang="zh-CN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직사각형 3"/>
          <p:cNvSpPr/>
          <p:nvPr/>
        </p:nvSpPr>
        <p:spPr>
          <a:xfrm>
            <a:off x="839964" y="1219228"/>
            <a:ext cx="1666938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zh-CN" sz="1600" b="1" u="sng" dirty="0" smtClean="0">
                <a:latin typeface="微软雅黑" pitchFamily="34" charset="-122"/>
                <a:ea typeface="微软雅黑" pitchFamily="34" charset="-122"/>
              </a:rPr>
              <a:t>时间</a:t>
            </a:r>
            <a:r>
              <a:rPr lang="en-US" altLang="zh-CN" sz="1600" b="1" u="sng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u="sng" dirty="0" smtClean="0">
                <a:latin typeface="微软雅黑" pitchFamily="34" charset="-122"/>
                <a:ea typeface="微软雅黑" pitchFamily="34" charset="-122"/>
              </a:rPr>
              <a:t>Period</a:t>
            </a:r>
            <a:endParaRPr lang="en-US" altLang="ko-KR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직사각형 8"/>
          <p:cNvSpPr/>
          <p:nvPr/>
        </p:nvSpPr>
        <p:spPr>
          <a:xfrm>
            <a:off x="824166" y="1636536"/>
            <a:ext cx="2978880" cy="503166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en-US" altLang="ko-KR" sz="1400" dirty="0" smtClean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-9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fontAlgn="base"/>
            <a:r>
              <a:rPr lang="en-US" altLang="ko-KR" sz="1400" dirty="0" smtClean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Aug.30- Sept.1, 2019</a:t>
            </a:r>
            <a:endParaRPr lang="en-US" altLang="ko-KR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직사각형 3"/>
          <p:cNvSpPr/>
          <p:nvPr/>
        </p:nvSpPr>
        <p:spPr>
          <a:xfrm>
            <a:off x="5337536" y="1219228"/>
            <a:ext cx="2857998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zh-CN" sz="1600" b="1" u="sng" dirty="0">
                <a:latin typeface="微软雅黑" pitchFamily="34" charset="-122"/>
                <a:ea typeface="微软雅黑" pitchFamily="34" charset="-122"/>
              </a:rPr>
              <a:t>展览</a:t>
            </a:r>
            <a:r>
              <a:rPr lang="zh-CN" altLang="zh-CN" sz="1600" b="1" u="sng" dirty="0" smtClean="0">
                <a:latin typeface="微软雅黑" pitchFamily="34" charset="-122"/>
                <a:ea typeface="微软雅黑" pitchFamily="34" charset="-122"/>
              </a:rPr>
              <a:t>频率</a:t>
            </a:r>
            <a:r>
              <a:rPr lang="en-US" altLang="zh-CN" sz="1600" b="1" u="sng" dirty="0" smtClean="0">
                <a:latin typeface="微软雅黑" pitchFamily="34" charset="-122"/>
                <a:ea typeface="微软雅黑" pitchFamily="34" charset="-122"/>
              </a:rPr>
              <a:t> Frequency</a:t>
            </a:r>
            <a:endParaRPr lang="zh-CN" altLang="zh-CN" sz="1600" b="1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직사각형 8"/>
          <p:cNvSpPr/>
          <p:nvPr/>
        </p:nvSpPr>
        <p:spPr>
          <a:xfrm>
            <a:off x="5337536" y="1636536"/>
            <a:ext cx="2978880" cy="503166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r>
              <a:rPr lang="en-US" altLang="ko-KR" sz="14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一年一届</a:t>
            </a:r>
          </a:p>
          <a:p>
            <a:r>
              <a:rPr lang="en-US" altLang="ko-KR" sz="14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Annually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4164" y="3667500"/>
            <a:ext cx="4995106" cy="920474"/>
            <a:chOff x="512998" y="3811516"/>
            <a:chExt cx="4995106" cy="920474"/>
          </a:xfrm>
        </p:grpSpPr>
        <p:sp>
          <p:nvSpPr>
            <p:cNvPr id="17" name="직사각형 3"/>
            <p:cNvSpPr/>
            <p:nvPr/>
          </p:nvSpPr>
          <p:spPr>
            <a:xfrm>
              <a:off x="528797" y="3811516"/>
              <a:ext cx="1666938" cy="318500"/>
            </a:xfrm>
            <a:prstGeom prst="rect">
              <a:avLst/>
            </a:prstGeom>
          </p:spPr>
          <p:txBody>
            <a:bodyPr wrap="square" lIns="71579" tIns="35790" rIns="71579" bIns="35790">
              <a:spAutoFit/>
            </a:bodyPr>
            <a:lstStyle/>
            <a:p>
              <a:pPr fontAlgn="base"/>
              <a:r>
                <a:rPr lang="zh-CN" altLang="zh-CN" sz="1600" b="1" u="sng" dirty="0">
                  <a:latin typeface="微软雅黑" pitchFamily="34" charset="-122"/>
                  <a:ea typeface="微软雅黑" pitchFamily="34" charset="-122"/>
                </a:rPr>
                <a:t>展览规模</a:t>
              </a:r>
              <a:r>
                <a:rPr lang="en-US" altLang="zh-CN" sz="1600" b="1" u="sng" dirty="0">
                  <a:latin typeface="微软雅黑" pitchFamily="34" charset="-122"/>
                  <a:ea typeface="微软雅黑" pitchFamily="34" charset="-122"/>
                </a:rPr>
                <a:t> Scale</a:t>
              </a:r>
              <a:endParaRPr lang="en-US" altLang="ko-KR" sz="1600" b="1" u="sng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직사각형 8"/>
            <p:cNvSpPr/>
            <p:nvPr/>
          </p:nvSpPr>
          <p:spPr>
            <a:xfrm>
              <a:off x="512998" y="4228824"/>
              <a:ext cx="4995106" cy="503166"/>
            </a:xfrm>
            <a:prstGeom prst="rect">
              <a:avLst/>
            </a:prstGeom>
          </p:spPr>
          <p:txBody>
            <a:bodyPr wrap="square" lIns="71579" tIns="35790" rIns="71579" bIns="35790">
              <a:spAutoFit/>
            </a:bodyPr>
            <a:lstStyle/>
            <a:p>
              <a:r>
                <a:rPr lang="en-US" altLang="ko-KR" sz="1400" dirty="0">
                  <a:latin typeface="微软雅黑" pitchFamily="34" charset="-122"/>
                  <a:ea typeface="微软雅黑" pitchFamily="34" charset="-122"/>
                </a:rPr>
                <a:t>-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15,000</a:t>
              </a:r>
              <a:r>
                <a:rPr lang="zh-CN" altLang="zh-CN" sz="1400" dirty="0">
                  <a:latin typeface="微软雅黑" pitchFamily="34" charset="-122"/>
                  <a:ea typeface="微软雅黑" pitchFamily="34" charset="-122"/>
                </a:rPr>
                <a:t>平方米，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380</a:t>
              </a:r>
              <a:r>
                <a:rPr lang="zh-CN" altLang="zh-CN" sz="1400" dirty="0">
                  <a:latin typeface="微软雅黑" pitchFamily="34" charset="-122"/>
                  <a:ea typeface="微软雅黑" pitchFamily="34" charset="-122"/>
                </a:rPr>
                <a:t>余家企业，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30,000</a:t>
              </a:r>
              <a:r>
                <a:rPr lang="zh-CN" altLang="zh-CN" sz="1400" dirty="0">
                  <a:latin typeface="微软雅黑" pitchFamily="34" charset="-122"/>
                  <a:ea typeface="微软雅黑" pitchFamily="34" charset="-122"/>
                </a:rPr>
                <a:t>余名观众</a:t>
              </a:r>
            </a:p>
            <a:p>
              <a:r>
                <a:rPr lang="en-US" altLang="ko-KR" sz="1400" dirty="0">
                  <a:latin typeface="微软雅黑" pitchFamily="34" charset="-122"/>
                  <a:ea typeface="微软雅黑" pitchFamily="34" charset="-122"/>
                </a:rPr>
                <a:t>-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15,000Sqm, 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380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Exhibitors, 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30,000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Visitors</a:t>
              </a:r>
              <a:endParaRPr lang="zh-CN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189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13131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咖啡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论坛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Coffee Talk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IMG_3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47934"/>
            <a:ext cx="4320000" cy="2880000"/>
          </a:xfrm>
          <a:prstGeom prst="rect">
            <a:avLst/>
          </a:prstGeom>
        </p:spPr>
      </p:pic>
      <p:pic>
        <p:nvPicPr>
          <p:cNvPr id="12" name="图片 11" descr="微信图片_201910251017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347934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90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1592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咖啡杯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测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Coffee Cupping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微信图片_20191025101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9893" y="1059582"/>
            <a:ext cx="2946043" cy="3600000"/>
          </a:xfrm>
          <a:prstGeom prst="rect">
            <a:avLst/>
          </a:prstGeom>
        </p:spPr>
      </p:pic>
      <p:pic>
        <p:nvPicPr>
          <p:cNvPr id="12" name="图片 11" descr="微信图片_20191025103415.jpg"/>
          <p:cNvPicPr>
            <a:picLocks noChangeAspect="1"/>
          </p:cNvPicPr>
          <p:nvPr/>
        </p:nvPicPr>
        <p:blipFill>
          <a:blip r:embed="rId5" cstate="print"/>
          <a:srcRect r="17491"/>
          <a:stretch>
            <a:fillRect/>
          </a:stretch>
        </p:blipFill>
        <p:spPr>
          <a:xfrm>
            <a:off x="4283968" y="1059774"/>
            <a:ext cx="2592288" cy="1728000"/>
          </a:xfrm>
          <a:prstGeom prst="rect">
            <a:avLst/>
          </a:prstGeom>
        </p:spPr>
      </p:pic>
      <p:pic>
        <p:nvPicPr>
          <p:cNvPr id="13" name="图片 12" descr="微信图片_201910251034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2859782"/>
            <a:ext cx="2588405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90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753224" cy="6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媒体高度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关注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1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Show China 2019- the focus of  news media </a:t>
            </a:r>
            <a:endParaRPr lang="zh-CN" altLang="zh-CN" sz="141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직사각형 3"/>
          <p:cNvSpPr/>
          <p:nvPr/>
        </p:nvSpPr>
        <p:spPr>
          <a:xfrm>
            <a:off x="790440" y="1738741"/>
            <a:ext cx="2341400" cy="256945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中央电视台 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CCTV</a:t>
            </a:r>
            <a:endParaRPr lang="zh-CN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직사각형 3"/>
          <p:cNvSpPr/>
          <p:nvPr/>
        </p:nvSpPr>
        <p:spPr>
          <a:xfrm>
            <a:off x="790440" y="2211710"/>
            <a:ext cx="2341400" cy="256945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北京电视台 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BTV</a:t>
            </a:r>
            <a:endParaRPr lang="zh-CN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직사각형 3"/>
          <p:cNvSpPr/>
          <p:nvPr/>
        </p:nvSpPr>
        <p:spPr>
          <a:xfrm>
            <a:off x="771202" y="3250909"/>
            <a:ext cx="3656782" cy="256945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中国贸易报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China Trade News</a:t>
            </a:r>
            <a:endParaRPr lang="zh-CN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직사각형 3"/>
          <p:cNvSpPr/>
          <p:nvPr/>
        </p:nvSpPr>
        <p:spPr>
          <a:xfrm>
            <a:off x="790440" y="2715766"/>
            <a:ext cx="2341400" cy="256945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北京时间 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Beijing Time</a:t>
            </a:r>
          </a:p>
        </p:txBody>
      </p:sp>
      <p:pic>
        <p:nvPicPr>
          <p:cNvPr id="14" name="图片 13" descr="裁缝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203598"/>
            <a:ext cx="466829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6842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2818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结束语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</a:t>
            </a: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Show China 2019- Concluding Remarks </a:t>
            </a:r>
          </a:p>
        </p:txBody>
      </p:sp>
      <p:sp>
        <p:nvSpPr>
          <p:cNvPr id="11" name="직사각형 3"/>
          <p:cNvSpPr/>
          <p:nvPr/>
        </p:nvSpPr>
        <p:spPr>
          <a:xfrm>
            <a:off x="4572000" y="1347614"/>
            <a:ext cx="3168352" cy="503166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en-US" altLang="ko-KR" sz="1400" b="1" dirty="0" smtClean="0"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立足北京，辐射全球   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fontAlgn="base"/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Base on Beijing, Aim at World </a:t>
            </a:r>
            <a:endParaRPr lang="en-US" altLang="ko-KR" sz="1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微信图片_20191025103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9622"/>
            <a:ext cx="3600000" cy="2023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직사각형 3"/>
          <p:cNvSpPr/>
          <p:nvPr/>
        </p:nvSpPr>
        <p:spPr>
          <a:xfrm>
            <a:off x="4572000" y="2067694"/>
            <a:ext cx="5256584" cy="71861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en-US" altLang="ko-KR" sz="1400" b="1" dirty="0" smtClean="0">
                <a:latin typeface="微软雅黑" pitchFamily="34" charset="-122"/>
                <a:ea typeface="微软雅黑" pitchFamily="34" charset="-122"/>
              </a:rPr>
              <a:t>※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规模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大，国际程度高、影响力广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fontAlgn="base"/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Great scale, International, Significant influence</a:t>
            </a:r>
          </a:p>
          <a:p>
            <a:pPr fontAlgn="base"/>
            <a:endParaRPr lang="en-US" altLang="ko-KR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직사각형 3"/>
          <p:cNvSpPr/>
          <p:nvPr/>
        </p:nvSpPr>
        <p:spPr>
          <a:xfrm>
            <a:off x="4572000" y="2861252"/>
            <a:ext cx="5256584" cy="71861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en-US" altLang="ko-KR" sz="1400" b="1" dirty="0" smtClean="0">
                <a:latin typeface="微软雅黑" pitchFamily="34" charset="-122"/>
                <a:ea typeface="微软雅黑" pitchFamily="34" charset="-122"/>
              </a:rPr>
              <a:t>※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为展商和观众搭建优质沟通平台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fontAlgn="base"/>
            <a:r>
              <a:rPr lang="en-US" altLang="ko-KR" sz="1400" b="1" dirty="0" smtClean="0">
                <a:latin typeface="微软雅黑" pitchFamily="34" charset="-122"/>
                <a:ea typeface="微软雅黑" pitchFamily="34" charset="-122"/>
              </a:rPr>
              <a:t>High quality communication platform for </a:t>
            </a:r>
          </a:p>
          <a:p>
            <a:pPr fontAlgn="base"/>
            <a:r>
              <a:rPr lang="en-US" altLang="ko-KR" sz="1400" b="1" dirty="0" smtClean="0">
                <a:latin typeface="微软雅黑" pitchFamily="34" charset="-122"/>
                <a:ea typeface="微软雅黑" pitchFamily="34" charset="-122"/>
              </a:rPr>
              <a:t>Exhibitors and visitors</a:t>
            </a:r>
            <a:endParaRPr lang="en-US" altLang="ko-KR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직사각형 3"/>
          <p:cNvSpPr/>
          <p:nvPr/>
        </p:nvSpPr>
        <p:spPr>
          <a:xfrm>
            <a:off x="899592" y="3849039"/>
            <a:ext cx="7344816" cy="810943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ctr" fontAlgn="base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期待与您相约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中国国际咖啡展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fontAlgn="base"/>
            <a:r>
              <a:rPr lang="en-US" altLang="ko-KR" sz="2400" b="1" dirty="0" err="1" smtClean="0">
                <a:latin typeface="微软雅黑" pitchFamily="34" charset="-122"/>
                <a:ea typeface="微软雅黑" pitchFamily="34" charset="-122"/>
              </a:rPr>
              <a:t>Welcom</a:t>
            </a:r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 to join Cafe Show China 2020</a:t>
            </a:r>
            <a:endParaRPr lang="en-US" altLang="ko-KR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769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524"/>
            <a:ext cx="9144000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4928347" y="987574"/>
            <a:ext cx="3816424" cy="248768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95536" y="987574"/>
            <a:ext cx="3816424" cy="248768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4533" y="1170322"/>
            <a:ext cx="2862515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主办联系方式 </a:t>
            </a:r>
            <a:r>
              <a:rPr lang="en-US" altLang="zh-CN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Contact the </a:t>
            </a:r>
            <a:r>
              <a:rPr lang="en-US" altLang="zh-CN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Organizer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508761"/>
            <a:ext cx="3583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zh-CN" sz="2800" b="1" dirty="0" smtClean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中国</a:t>
            </a:r>
            <a:r>
              <a:rPr lang="zh-CN" altLang="zh-CN" sz="2800" b="1" dirty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国际咖啡</a:t>
            </a:r>
            <a:r>
              <a:rPr lang="zh-CN" altLang="zh-CN" sz="2800" b="1" dirty="0" smtClean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展</a:t>
            </a:r>
            <a:endParaRPr lang="zh-CN" altLang="zh-CN" sz="2800" b="1" dirty="0">
              <a:solidFill>
                <a:srgbClr val="4B517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444" y="2051536"/>
            <a:ext cx="34852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00" b="1" dirty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Cafe Show China </a:t>
            </a:r>
            <a:r>
              <a:rPr lang="en-US" altLang="zh-CN" sz="2300" b="1" dirty="0" smtClean="0">
                <a:solidFill>
                  <a:srgbClr val="4B5175"/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endParaRPr lang="zh-CN" altLang="zh-CN" sz="2300" b="1" dirty="0">
              <a:solidFill>
                <a:srgbClr val="4B517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634467"/>
            <a:ext cx="33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0B95A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zh-CN" b="1" dirty="0">
                <a:solidFill>
                  <a:srgbClr val="F0B95A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b="1" dirty="0">
                <a:solidFill>
                  <a:srgbClr val="F0B95A"/>
                </a:solidFill>
                <a:latin typeface="微软雅黑" pitchFamily="34" charset="-122"/>
                <a:ea typeface="微软雅黑" pitchFamily="34" charset="-122"/>
              </a:rPr>
              <a:t>4-6</a:t>
            </a:r>
            <a:r>
              <a:rPr lang="zh-CN" altLang="zh-CN" b="1" dirty="0" smtClean="0">
                <a:solidFill>
                  <a:srgbClr val="F0B95A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b="1" dirty="0" smtClean="0">
                <a:solidFill>
                  <a:srgbClr val="F0B95A"/>
                </a:solidFill>
                <a:latin typeface="微软雅黑" pitchFamily="34" charset="-122"/>
                <a:ea typeface="微软雅黑" pitchFamily="34" charset="-122"/>
              </a:rPr>
              <a:t>    Sept</a:t>
            </a:r>
            <a:r>
              <a:rPr lang="en-US" altLang="zh-CN" b="1" dirty="0">
                <a:solidFill>
                  <a:srgbClr val="F0B95A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en-US" altLang="zh-CN" b="1" dirty="0" smtClean="0">
                <a:solidFill>
                  <a:srgbClr val="F0B95A"/>
                </a:solidFill>
                <a:latin typeface="微软雅黑" pitchFamily="34" charset="-122"/>
                <a:ea typeface="微软雅黑" pitchFamily="34" charset="-122"/>
              </a:rPr>
              <a:t>4-6</a:t>
            </a:r>
            <a:endParaRPr lang="zh-CN" altLang="en-US" b="1" dirty="0">
              <a:solidFill>
                <a:srgbClr val="F0B95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1632190"/>
            <a:ext cx="39458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北京华港展览有限公司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CIEC Exhibition Co., Ltd</a:t>
            </a:r>
            <a:endParaRPr lang="zh-CN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辛   鑫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Ms. Angelina 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XIN       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  丹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Ms.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Rachee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GAO,  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   冠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Ms. Guan 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GAO           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刘  琳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Ms. Lin LIU,  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李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贺菲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Ms. Sally Lee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pt-BR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pt-BR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Tel</a:t>
            </a:r>
            <a:r>
              <a:rPr lang="pt-BR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: +86-10-8460 0816/0716/0718/0706/0826</a:t>
            </a:r>
          </a:p>
          <a:p>
            <a:r>
              <a:rPr lang="pt-BR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E-mail:  </a:t>
            </a:r>
            <a:r>
              <a:rPr lang="pt-BR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xinxin@ciec.com.cn</a:t>
            </a:r>
            <a:r>
              <a:rPr lang="pt-BR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hlinkClick r:id="rId4"/>
              </a:rPr>
              <a:t>gaodan@ciec.com.cn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pt-BR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pt-BR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hlinkClick r:id="rId5"/>
              </a:rPr>
              <a:t>gaoguan@ciec.com.cn</a:t>
            </a:r>
            <a:r>
              <a:rPr lang="pt-BR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pt-BR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hlinkClick r:id="rId6"/>
              </a:rPr>
              <a:t>liulin@ciec.com.cn</a:t>
            </a:r>
            <a:r>
              <a:rPr lang="pt-BR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r>
              <a:rPr lang="pt-BR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pt-BR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hlinkClick r:id="rId7"/>
              </a:rPr>
              <a:t>lihefei@ciec.com.cn</a:t>
            </a:r>
            <a:r>
              <a:rPr lang="pt-BR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D:\9月咖啡展\2019北京咖啡展\易拉宝设计\咖啡展公众号二维码-logo里面没年份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579862"/>
            <a:ext cx="1224000" cy="1224000"/>
          </a:xfrm>
          <a:prstGeom prst="rect">
            <a:avLst/>
          </a:prstGeom>
          <a:noFill/>
        </p:spPr>
      </p:pic>
      <p:sp>
        <p:nvSpPr>
          <p:cNvPr id="12" name="文本框 13"/>
          <p:cNvSpPr txBox="1"/>
          <p:nvPr/>
        </p:nvSpPr>
        <p:spPr>
          <a:xfrm>
            <a:off x="3665939" y="4815031"/>
            <a:ext cx="400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http://www.cafeshow.cn/</a:t>
            </a:r>
          </a:p>
        </p:txBody>
      </p:sp>
    </p:spTree>
    <p:extLst>
      <p:ext uri="{BB962C8B-B14F-4D97-AF65-F5344CB8AC3E}">
        <p14:creationId xmlns:p14="http://schemas.microsoft.com/office/powerpoint/2010/main" xmlns="" val="139669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188967" cy="6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展品范围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</a:t>
            </a:r>
            <a:r>
              <a:rPr lang="en-US" altLang="zh-CN" sz="141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Show China 2019- </a:t>
            </a:r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Exhibits</a:t>
            </a:r>
            <a:endParaRPr lang="zh-CN" altLang="zh-CN" sz="141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직사각형 8"/>
          <p:cNvSpPr/>
          <p:nvPr/>
        </p:nvSpPr>
        <p:spPr>
          <a:xfrm>
            <a:off x="827584" y="1491630"/>
            <a:ext cx="7488832" cy="2657602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食品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与饮料综合（咖啡与茶、烘焙与冰淇淋、巧克力与甜品、烹饪食材、休闲食品）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酒店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用品及零售餐饮综合、特许加盟与连锁经营、其他周边相关产品、出版物、教育培训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咨询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、服务、活动等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400" dirty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Food &amp; Beverage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Coffee &amp; Tea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Bakery &amp; Ice-cream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Chocolate&amp; Dessert, Cooking Ingredients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Leisure Food etc.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, Hospitality, Retail &amp; Catering, Franchising and Other related products, Publications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Education &amp; Training, Consulting, Service and Events 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etc</a:t>
            </a:r>
            <a:endParaRPr lang="en-US" altLang="ko-KR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83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07702" y="3609536"/>
            <a:ext cx="2341401" cy="978438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05759" y="3609536"/>
            <a:ext cx="2341401" cy="978438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798796" y="3609535"/>
            <a:ext cx="2341401" cy="978438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188967" cy="6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展馆分布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</a:t>
            </a:r>
            <a:r>
              <a:rPr lang="en-US" altLang="zh-CN" sz="141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Show China 2019- Exhibits Catalogue</a:t>
            </a:r>
            <a:endParaRPr lang="zh-CN" altLang="zh-CN" sz="141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직사각형 3"/>
          <p:cNvSpPr/>
          <p:nvPr/>
        </p:nvSpPr>
        <p:spPr>
          <a:xfrm>
            <a:off x="3326680" y="3705833"/>
            <a:ext cx="2291877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号馆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Hall 3</a:t>
            </a:r>
            <a:endParaRPr lang="zh-CN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직사각형 8"/>
          <p:cNvSpPr/>
          <p:nvPr/>
        </p:nvSpPr>
        <p:spPr>
          <a:xfrm>
            <a:off x="3326680" y="4012800"/>
            <a:ext cx="2320480" cy="503166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ctr"/>
            <a:r>
              <a:rPr lang="zh-C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设备机械馆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Equipment</a:t>
            </a:r>
            <a:endParaRPr lang="zh-CN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직사각형 3"/>
          <p:cNvSpPr/>
          <p:nvPr/>
        </p:nvSpPr>
        <p:spPr>
          <a:xfrm>
            <a:off x="807703" y="3705833"/>
            <a:ext cx="2341400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ctr" fontAlgn="base"/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馆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Hall 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직사각형 8"/>
          <p:cNvSpPr/>
          <p:nvPr/>
        </p:nvSpPr>
        <p:spPr>
          <a:xfrm>
            <a:off x="807702" y="3993865"/>
            <a:ext cx="2341401" cy="503166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ctr"/>
            <a:r>
              <a:rPr lang="zh-C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原辅料</a:t>
            </a:r>
            <a:r>
              <a:rPr lang="zh-CN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馆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Raw 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Material</a:t>
            </a:r>
            <a:endParaRPr lang="zh-CN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D:\0国内组展\20190830-0901咖啡酒店展\2019.8.30咖啡展\IMG_205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7702" y="1607745"/>
            <a:ext cx="2341401" cy="16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0国内组展\20190830-0901咖啡酒店展\2019.8.30咖啡展\IMG_205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45996" y="1412274"/>
            <a:ext cx="2053246" cy="205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0国内组展\20190830-0901咖啡酒店展\2019.8.30咖啡展\IMG_205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96136" y="1560872"/>
            <a:ext cx="2341401" cy="17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3"/>
          <p:cNvSpPr/>
          <p:nvPr/>
        </p:nvSpPr>
        <p:spPr>
          <a:xfrm>
            <a:off x="5806001" y="3705833"/>
            <a:ext cx="2291877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馆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Hall 4</a:t>
            </a:r>
            <a:endParaRPr lang="zh-CN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직사각형 8"/>
          <p:cNvSpPr/>
          <p:nvPr/>
        </p:nvSpPr>
        <p:spPr>
          <a:xfrm>
            <a:off x="5806001" y="4012800"/>
            <a:ext cx="2320480" cy="503166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ctr"/>
            <a:r>
              <a:rPr lang="zh-C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国际馆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嘉年华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International &amp; Carnival</a:t>
            </a:r>
            <a:endParaRPr lang="zh-CN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50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296882" cy="6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展商数据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</a:t>
            </a:r>
            <a:r>
              <a:rPr lang="en-US" altLang="zh-CN" sz="141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Show China 2019- </a:t>
            </a:r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Data of Exhibitors</a:t>
            </a:r>
            <a:endParaRPr lang="zh-CN" altLang="zh-CN" sz="141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직사각형 3"/>
          <p:cNvSpPr/>
          <p:nvPr/>
        </p:nvSpPr>
        <p:spPr>
          <a:xfrm>
            <a:off x="839964" y="1219228"/>
            <a:ext cx="2147860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zh-CN" sz="1600" b="1" u="sng" dirty="0">
                <a:latin typeface="微软雅黑" pitchFamily="34" charset="-122"/>
                <a:ea typeface="微软雅黑" pitchFamily="34" charset="-122"/>
              </a:rPr>
              <a:t>展商数量持续增长</a:t>
            </a:r>
          </a:p>
        </p:txBody>
      </p:sp>
      <p:sp>
        <p:nvSpPr>
          <p:cNvPr id="12" name="직사각형 8"/>
          <p:cNvSpPr/>
          <p:nvPr/>
        </p:nvSpPr>
        <p:spPr>
          <a:xfrm>
            <a:off x="824166" y="1636536"/>
            <a:ext cx="4179882" cy="287723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Continuous growth in the number of exhibitors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xmlns="" val="2126596612"/>
              </p:ext>
            </p:extLst>
          </p:nvPr>
        </p:nvGraphicFramePr>
        <p:xfrm>
          <a:off x="755576" y="2571750"/>
          <a:ext cx="32500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直接箭头连接符 8"/>
          <p:cNvCxnSpPr/>
          <p:nvPr/>
        </p:nvCxnSpPr>
        <p:spPr>
          <a:xfrm flipV="1">
            <a:off x="1079612" y="2139702"/>
            <a:ext cx="2493972" cy="576064"/>
          </a:xfrm>
          <a:prstGeom prst="straightConnector1">
            <a:avLst/>
          </a:prstGeom>
          <a:ln w="38100">
            <a:solidFill>
              <a:srgbClr val="F0B9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1296" y="279420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308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家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27891" y="25717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360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家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6003" y="248643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380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家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D:\0国内组展\20190830-0901咖啡酒店展\2019.8.30咖啡展\IMG_216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20558" y="2139702"/>
            <a:ext cx="3431277" cy="22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93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xmlns="" val="2292860354"/>
              </p:ext>
            </p:extLst>
          </p:nvPr>
        </p:nvGraphicFramePr>
        <p:xfrm>
          <a:off x="611560" y="1728192"/>
          <a:ext cx="3649274" cy="343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471096" cy="6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展商满意度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</a:t>
            </a:r>
            <a:r>
              <a:rPr lang="en-US" altLang="zh-CN" sz="141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Show China 2019- </a:t>
            </a:r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Exhibitor Satisfaction</a:t>
            </a:r>
            <a:endParaRPr lang="zh-CN" altLang="zh-CN" sz="141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직사각형 3"/>
          <p:cNvSpPr/>
          <p:nvPr/>
        </p:nvSpPr>
        <p:spPr>
          <a:xfrm>
            <a:off x="839964" y="1219228"/>
            <a:ext cx="5028180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r>
              <a:rPr lang="zh-CN" altLang="zh-CN" sz="1600" b="1" u="sng" dirty="0" smtClean="0">
                <a:latin typeface="微软雅黑" pitchFamily="34" charset="-122"/>
                <a:ea typeface="微软雅黑" pitchFamily="34" charset="-122"/>
              </a:rPr>
              <a:t>展</a:t>
            </a:r>
            <a:r>
              <a:rPr lang="zh-CN" altLang="zh-CN" sz="1600" b="1" u="sng" dirty="0">
                <a:latin typeface="微软雅黑" pitchFamily="34" charset="-122"/>
                <a:ea typeface="微软雅黑" pitchFamily="34" charset="-122"/>
              </a:rPr>
              <a:t>商对展会到场观众满意高达</a:t>
            </a:r>
            <a:r>
              <a:rPr lang="en-US" altLang="zh-CN" sz="1600" b="1" u="sng" dirty="0">
                <a:latin typeface="微软雅黑" pitchFamily="34" charset="-122"/>
                <a:ea typeface="微软雅黑" pitchFamily="34" charset="-122"/>
              </a:rPr>
              <a:t>94% </a:t>
            </a:r>
            <a:endParaRPr lang="zh-CN" altLang="zh-CN" sz="1600" b="1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직사각형 8"/>
          <p:cNvSpPr/>
          <p:nvPr/>
        </p:nvSpPr>
        <p:spPr>
          <a:xfrm>
            <a:off x="824166" y="1636536"/>
            <a:ext cx="4179882" cy="287723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The satisfaction of visitor is up to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94%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652786"/>
            <a:ext cx="2376264" cy="184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有待提高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to be improved</a:t>
            </a:r>
          </a:p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基本满意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Moderate</a:t>
            </a:r>
          </a:p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很满意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Satisfied</a:t>
            </a:r>
          </a:p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非常满意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Very Satisfied</a:t>
            </a:r>
          </a:p>
          <a:p>
            <a:pPr>
              <a:lnSpc>
                <a:spcPts val="2800"/>
              </a:lnSpc>
            </a:pP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50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xmlns="" val="3868236926"/>
              </p:ext>
            </p:extLst>
          </p:nvPr>
        </p:nvGraphicFramePr>
        <p:xfrm>
          <a:off x="611560" y="1728192"/>
          <a:ext cx="3649274" cy="343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471096" cy="6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展商满意度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</a:t>
            </a:r>
            <a:r>
              <a:rPr lang="en-US" altLang="zh-CN" sz="141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Show China 2019- </a:t>
            </a:r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Exhibitor Satisfaction</a:t>
            </a:r>
            <a:endParaRPr lang="zh-CN" altLang="zh-CN" sz="141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직사각형 3"/>
          <p:cNvSpPr/>
          <p:nvPr/>
        </p:nvSpPr>
        <p:spPr>
          <a:xfrm>
            <a:off x="839964" y="1219228"/>
            <a:ext cx="5028180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r>
              <a:rPr lang="zh-CN" altLang="zh-CN" sz="1600" b="1" u="sng" dirty="0" smtClean="0">
                <a:latin typeface="微软雅黑" pitchFamily="34" charset="-122"/>
                <a:ea typeface="微软雅黑" pitchFamily="34" charset="-122"/>
              </a:rPr>
              <a:t>展</a:t>
            </a:r>
            <a:r>
              <a:rPr lang="zh-CN" altLang="zh-CN" sz="1600" b="1" u="sng" dirty="0">
                <a:latin typeface="微软雅黑" pitchFamily="34" charset="-122"/>
                <a:ea typeface="微软雅黑" pitchFamily="34" charset="-122"/>
              </a:rPr>
              <a:t>商对展会提供的商机满意高达</a:t>
            </a:r>
            <a:r>
              <a:rPr lang="en-US" altLang="zh-CN" sz="1600" b="1" u="sng" dirty="0">
                <a:latin typeface="微软雅黑" pitchFamily="34" charset="-122"/>
                <a:ea typeface="微软雅黑" pitchFamily="34" charset="-122"/>
              </a:rPr>
              <a:t>97% </a:t>
            </a:r>
            <a:endParaRPr lang="zh-CN" altLang="zh-CN" sz="1600" b="1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직사각형 8"/>
          <p:cNvSpPr/>
          <p:nvPr/>
        </p:nvSpPr>
        <p:spPr>
          <a:xfrm>
            <a:off x="824166" y="1636536"/>
            <a:ext cx="6700162" cy="287723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The satisfaction of trade opportunities on the Show up to 97%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652786"/>
            <a:ext cx="2376264" cy="184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有待提高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to be improved</a:t>
            </a:r>
          </a:p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基本满意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Moderate</a:t>
            </a:r>
          </a:p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很满意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Satisfied</a:t>
            </a:r>
          </a:p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非常满意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Very Satisfied</a:t>
            </a:r>
          </a:p>
          <a:p>
            <a:pPr>
              <a:lnSpc>
                <a:spcPts val="2800"/>
              </a:lnSpc>
            </a:pP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76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xmlns="" val="1106172614"/>
              </p:ext>
            </p:extLst>
          </p:nvPr>
        </p:nvGraphicFramePr>
        <p:xfrm>
          <a:off x="611560" y="1728192"/>
          <a:ext cx="3649274" cy="343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4471096" cy="6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观众满意度</a:t>
            </a:r>
            <a:endParaRPr lang="en-US" altLang="zh-CN" sz="19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</a:t>
            </a:r>
            <a:r>
              <a:rPr lang="en-US" altLang="zh-CN" sz="141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Show China 2019- </a:t>
            </a:r>
            <a:r>
              <a:rPr lang="en-US" altLang="zh-CN" sz="141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Visitor Satisfaction</a:t>
            </a:r>
            <a:endParaRPr lang="zh-CN" altLang="zh-CN" sz="141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직사각형 3"/>
          <p:cNvSpPr/>
          <p:nvPr/>
        </p:nvSpPr>
        <p:spPr>
          <a:xfrm>
            <a:off x="839964" y="1219228"/>
            <a:ext cx="5028180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r>
              <a:rPr lang="zh-CN" altLang="zh-CN" sz="1600" b="1" u="sng" dirty="0" smtClean="0">
                <a:latin typeface="微软雅黑" pitchFamily="34" charset="-122"/>
                <a:ea typeface="微软雅黑" pitchFamily="34" charset="-122"/>
              </a:rPr>
              <a:t>观众</a:t>
            </a:r>
            <a:r>
              <a:rPr lang="zh-CN" altLang="zh-CN" sz="1600" b="1" u="sng" dirty="0">
                <a:latin typeface="微软雅黑" pitchFamily="34" charset="-122"/>
                <a:ea typeface="微软雅黑" pitchFamily="34" charset="-122"/>
              </a:rPr>
              <a:t>满意高达</a:t>
            </a:r>
            <a:r>
              <a:rPr lang="en-US" altLang="zh-CN" sz="1600" b="1" u="sng" dirty="0" smtClean="0">
                <a:latin typeface="微软雅黑" pitchFamily="34" charset="-122"/>
                <a:ea typeface="微软雅黑" pitchFamily="34" charset="-122"/>
              </a:rPr>
              <a:t>97% </a:t>
            </a:r>
            <a:endParaRPr lang="zh-CN" altLang="zh-CN" sz="1600" b="1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직사각형 8"/>
          <p:cNvSpPr/>
          <p:nvPr/>
        </p:nvSpPr>
        <p:spPr>
          <a:xfrm>
            <a:off x="824166" y="1636536"/>
            <a:ext cx="6700162" cy="287723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Visitor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satisfaction of the show is up to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97%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652786"/>
            <a:ext cx="2376264" cy="184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有待提高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to be improved</a:t>
            </a:r>
          </a:p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基本满意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Moderate</a:t>
            </a:r>
          </a:p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很满意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Satisfied</a:t>
            </a:r>
          </a:p>
          <a:p>
            <a:pPr>
              <a:lnSpc>
                <a:spcPts val="28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非常满意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Very Satisfied</a:t>
            </a:r>
          </a:p>
          <a:p>
            <a:pPr>
              <a:lnSpc>
                <a:spcPts val="2800"/>
              </a:lnSpc>
            </a:pP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93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0580"/>
          </a:xfrm>
          <a:prstGeom prst="rect">
            <a:avLst/>
          </a:prstGeom>
          <a:solidFill>
            <a:srgbClr val="F0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资源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0" t="42556" r="31876" b="4900"/>
          <a:stretch/>
        </p:blipFill>
        <p:spPr bwMode="auto">
          <a:xfrm>
            <a:off x="4826144" y="-7620"/>
            <a:ext cx="4472941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资源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76" y="290504"/>
            <a:ext cx="288032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10" y="147042"/>
            <a:ext cx="50353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sz="19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中国国际咖啡展</a:t>
            </a:r>
            <a:r>
              <a:rPr lang="en-US" altLang="zh-CN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9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参展品牌国际化</a:t>
            </a:r>
            <a:endParaRPr lang="zh-CN" altLang="zh-CN" sz="19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spc="-1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Cafe Show China 2019- Internationalization of participating brands</a:t>
            </a:r>
            <a:endParaRPr lang="zh-CN" altLang="zh-CN" sz="1400" b="1" spc="-1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직사각형 3"/>
          <p:cNvSpPr/>
          <p:nvPr/>
        </p:nvSpPr>
        <p:spPr>
          <a:xfrm>
            <a:off x="839964" y="1347614"/>
            <a:ext cx="6074412" cy="3185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fontAlgn="base"/>
            <a:r>
              <a:rPr lang="zh-CN" altLang="zh-CN" sz="1600" b="1" u="sng" dirty="0">
                <a:latin typeface="微软雅黑" pitchFamily="34" charset="-122"/>
                <a:ea typeface="微软雅黑" pitchFamily="34" charset="-122"/>
              </a:rPr>
              <a:t>参展品牌</a:t>
            </a:r>
            <a:r>
              <a:rPr lang="zh-CN" altLang="zh-CN" sz="1600" b="1" u="sng" dirty="0" smtClean="0">
                <a:latin typeface="微软雅黑" pitchFamily="34" charset="-122"/>
                <a:ea typeface="微软雅黑" pitchFamily="34" charset="-122"/>
              </a:rPr>
              <a:t>来自</a:t>
            </a:r>
            <a:r>
              <a:rPr lang="en-US" altLang="zh-CN" sz="1600" b="1" u="sng" dirty="0">
                <a:latin typeface="微软雅黑" pitchFamily="34" charset="-122"/>
                <a:ea typeface="微软雅黑" pitchFamily="34" charset="-122"/>
              </a:rPr>
              <a:t> Participating brands come from</a:t>
            </a:r>
            <a:endParaRPr lang="en-US" altLang="ko-KR" sz="1600" b="1" u="sng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직사각형 8"/>
          <p:cNvSpPr/>
          <p:nvPr/>
        </p:nvSpPr>
        <p:spPr>
          <a:xfrm>
            <a:off x="824166" y="1980056"/>
            <a:ext cx="4683938" cy="1041775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美国、法国、德国、印度、新加坡、韩国、萨尔瓦多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墨西哥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、加拿大、日本、也门、萨尔瓦多、意大利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中国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香港、中国台湾等国家和地区</a:t>
            </a:r>
          </a:p>
        </p:txBody>
      </p:sp>
      <p:sp>
        <p:nvSpPr>
          <p:cNvPr id="19" name="직사각형 8"/>
          <p:cNvSpPr/>
          <p:nvPr/>
        </p:nvSpPr>
        <p:spPr>
          <a:xfrm>
            <a:off x="824167" y="3079017"/>
            <a:ext cx="4683938" cy="1364941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the United States, France, Germany, India, Singapore, South Korea, El Salvador, Mexico, Canada, Japan, Yemen, El Salvador, Italy, Hong Kong, China, Taiwan and other countries and regions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Picture 2" descr="D:\0国内组展\20190830-0901咖啡酒店展\2019.8.30咖啡展\IMG_205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31707" y="1970710"/>
            <a:ext cx="2341401" cy="175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648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1018</Words>
  <Application>Microsoft Office PowerPoint</Application>
  <PresentationFormat>全屏显示(16:9)</PresentationFormat>
  <Paragraphs>143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高丹</cp:lastModifiedBy>
  <cp:revision>172</cp:revision>
  <dcterms:created xsi:type="dcterms:W3CDTF">2019-10-16T02:11:35Z</dcterms:created>
  <dcterms:modified xsi:type="dcterms:W3CDTF">2019-10-28T07:57:20Z</dcterms:modified>
</cp:coreProperties>
</file>